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79" r:id="rId5"/>
    <p:sldId id="286" r:id="rId6"/>
    <p:sldId id="287" r:id="rId7"/>
    <p:sldId id="344" r:id="rId8"/>
    <p:sldId id="345" r:id="rId9"/>
    <p:sldId id="292" r:id="rId10"/>
    <p:sldId id="338" r:id="rId11"/>
    <p:sldId id="339" r:id="rId12"/>
    <p:sldId id="346" r:id="rId13"/>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344"/>
            <p14:sldId id="345"/>
            <p14:sldId id="292"/>
            <p14:sldId id="338"/>
            <p14:sldId id="339"/>
            <p14:sldId id="346"/>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9FD9B4"/>
    <a:srgbClr val="E6E689"/>
    <a:srgbClr val="668980"/>
    <a:srgbClr val="00ADC6"/>
    <a:srgbClr val="00008F"/>
    <a:srgbClr val="914146"/>
    <a:srgbClr val="BC9D45"/>
    <a:srgbClr val="E196AA"/>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autoAdjust="0"/>
    <p:restoredTop sz="89356" autoAdjust="0"/>
  </p:normalViewPr>
  <p:slideViewPr>
    <p:cSldViewPr snapToGrid="0">
      <p:cViewPr varScale="1">
        <p:scale>
          <a:sx n="107" d="100"/>
          <a:sy n="107" d="100"/>
        </p:scale>
        <p:origin x="1304" y="168"/>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6</a:t>
            </a:fld>
            <a:endParaRPr lang="fr-FR"/>
          </a:p>
        </p:txBody>
      </p:sp>
    </p:spTree>
    <p:extLst>
      <p:ext uri="{BB962C8B-B14F-4D97-AF65-F5344CB8AC3E}">
        <p14:creationId xmlns:p14="http://schemas.microsoft.com/office/powerpoint/2010/main" val="224961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22/06/20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a:t>
            </a:r>
          </a:p>
        </p:txBody>
      </p:sp>
    </p:spTree>
    <p:extLst>
      <p:ext uri="{BB962C8B-B14F-4D97-AF65-F5344CB8AC3E}">
        <p14:creationId xmlns:p14="http://schemas.microsoft.com/office/powerpoint/2010/main" val="383512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Sums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233999" y="945466"/>
                <a:ext cx="4421286" cy="2726452"/>
              </a:xfrm>
              <a:prstGeom prst="rect">
                <a:avLst/>
              </a:prstGeom>
            </p:spPr>
            <p:txBody>
              <a:bodyPr wrap="square">
                <a:spAutoFit/>
              </a:bodyPr>
              <a:lstStyle/>
              <a:p>
                <a:pPr marL="285750" indent="-285750" algn="just">
                  <a:buClr>
                    <a:srgbClr val="00ADC6"/>
                  </a:buClr>
                  <a:buSzPct val="144000"/>
                  <a:buFont typeface="Arial" panose="020B0604020202020204" pitchFamily="34" charset="0"/>
                  <a:buChar char="•"/>
                </a:pPr>
                <a:r>
                  <a:rPr lang="en-FR" sz="1200" b="1" dirty="0"/>
                  <a:t>But du modèle </a:t>
                </a:r>
                <a:r>
                  <a:rPr lang="en-FR" sz="1200" dirty="0"/>
                  <a:t>: modéliser des courbes de séries de dénombrement (ici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avec i l’indice pour l’âge.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on une moyenne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rPr>
                          <m:t>𝑖</m:t>
                        </m:r>
                      </m:sub>
                    </m:sSub>
                    <m:r>
                      <a:rPr lang="fr-FR" sz="1200" b="0" i="0" smtClean="0">
                        <a:latin typeface="Cambria Math" panose="02040503050406030204" pitchFamily="18" charset="0"/>
                      </a:rPr>
                      <m:t>. </m:t>
                    </m:r>
                  </m:oMath>
                </a14:m>
                <a:r>
                  <a:rPr lang="en-FR" sz="1200" dirty="0"/>
                  <a:t>On modélise cette moyenne en la divisant en trois composantes :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rPr>
                          <m:t>𝑘</m:t>
                        </m:r>
                      </m:sub>
                    </m:sSub>
                    <m:r>
                      <a:rPr lang="fr-FR" sz="1200" i="1">
                        <a:latin typeface="Cambria Math" panose="02040503050406030204" pitchFamily="18" charset="0"/>
                      </a:rPr>
                      <m:t>, </m:t>
                    </m:r>
                    <m:r>
                      <a:rPr lang="fr-FR" sz="1200" i="1">
                        <a:latin typeface="Cambria Math" panose="02040503050406030204" pitchFamily="18" charset="0"/>
                      </a:rPr>
                      <m:t>𝑘</m:t>
                    </m:r>
                    <m:r>
                      <a:rPr lang="fr-FR" sz="1200" i="1">
                        <a:latin typeface="Cambria Math" panose="02040503050406030204" pitchFamily="18" charset="0"/>
                      </a:rPr>
                      <m:t>=</m:t>
                    </m:r>
                    <m:d>
                      <m:dPr>
                        <m:begChr m:val="{"/>
                        <m:endChr m:val="}"/>
                        <m:ctrlPr>
                          <a:rPr lang="fr-FR" sz="1200" i="1">
                            <a:latin typeface="Cambria Math" panose="02040503050406030204" pitchFamily="18" charset="0"/>
                          </a:rPr>
                        </m:ctrlPr>
                      </m:dPr>
                      <m:e>
                        <m:r>
                          <a:rPr lang="fr-FR" sz="1200" i="1">
                            <a:latin typeface="Cambria Math" panose="02040503050406030204" pitchFamily="18" charset="0"/>
                          </a:rPr>
                          <m:t>1,2,3</m:t>
                        </m:r>
                      </m:e>
                    </m:d>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 </m:t>
                    </m:r>
                  </m:oMath>
                </a14:m>
                <a:r>
                  <a:rPr lang="fr-FR" sz="1200" dirty="0"/>
                  <a:t>Le taux de mortalité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oMath>
                </a14:m>
                <a:r>
                  <a:rPr lang="fr-FR" sz="1200" dirty="0"/>
                  <a:t>est la somme des trois composantes pondérée par l’exposition </a:t>
                </a:r>
                <a:r>
                  <a:rPr lang="fr-FR" sz="1200" i="1" dirty="0">
                    <a:latin typeface="Cambria Math" panose="02040503050406030204" pitchFamily="18" charset="0"/>
                  </a:rPr>
                  <a:t>  </a:t>
                </a:r>
                <a14:m>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m:rPr>
                            <m:sty m:val="p"/>
                          </m:rPr>
                          <a:rPr lang="fr-FR" sz="1200">
                            <a:latin typeface="Cambria Math" panose="02040503050406030204" pitchFamily="18" charset="0"/>
                            <a:ea typeface="Cambria Math" panose="02040503050406030204" pitchFamily="18" charset="0"/>
                          </a:rPr>
                          <m:t>i</m:t>
                        </m:r>
                      </m:sub>
                    </m:sSub>
                    <m:r>
                      <a:rPr lang="fr-FR" sz="1200">
                        <a:latin typeface="Cambria Math" panose="02040503050406030204" pitchFamily="18" charset="0"/>
                        <a:ea typeface="Cambria Math" panose="02040503050406030204" pitchFamily="18" charset="0"/>
                      </a:rPr>
                      <m:t>= </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3</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e>
                    </m:nary>
                  </m:oMath>
                </a14:m>
                <a:r>
                  <a:rPr lang="fr-FR" sz="1200" i="1" dirty="0">
                    <a:latin typeface="Cambria Math" panose="02040503050406030204" pitchFamily="18" charset="0"/>
                  </a:rPr>
                  <a:t>. </a:t>
                </a: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Chaque composante représente un intervalle d’âges et est modélisée par des coefficients associés aux B-Splines </a:t>
                </a:r>
                <a:br>
                  <a:rPr lang="fr-FR" sz="1200" dirty="0">
                    <a:ea typeface="Cambria Math" panose="02040503050406030204" pitchFamily="18" charset="0"/>
                  </a:rPr>
                </a:b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r>
                      <a:rPr lang="fr-FR" sz="1200" b="0" i="1" smtClean="0">
                        <a:latin typeface="Cambria Math" panose="02040503050406030204" pitchFamily="18" charset="0"/>
                        <a:ea typeface="Cambria Math" panose="02040503050406030204" pitchFamily="18" charset="0"/>
                      </a:rPr>
                      <m:t>=</m:t>
                    </m:r>
                    <m:r>
                      <m:rPr>
                        <m:sty m:val="p"/>
                      </m:rPr>
                      <a:rPr lang="fr-FR" sz="1200" b="0" i="0" smtClean="0">
                        <a:latin typeface="Cambria Math" panose="02040503050406030204" pitchFamily="18" charset="0"/>
                        <a:ea typeface="Cambria Math" panose="02040503050406030204" pitchFamily="18" charset="0"/>
                      </a:rPr>
                      <m:t>exp</m:t>
                    </m:r>
                    <m:r>
                      <a:rPr lang="fr-FR" sz="1200" b="0" i="1" smtClean="0">
                        <a:latin typeface="Cambria Math" panose="02040503050406030204" pitchFamily="18" charset="0"/>
                        <a:ea typeface="Cambria Math" panose="02040503050406030204" pitchFamily="18" charset="0"/>
                      </a:rPr>
                      <m:t>⁡</m:t>
                    </m:r>
                    <m:d>
                      <m:dPr>
                        <m:ctrlPr>
                          <a:rPr lang="fr-FR" sz="1200" b="0" i="1" smtClean="0">
                            <a:latin typeface="Cambria Math" panose="02040503050406030204" pitchFamily="18" charset="0"/>
                            <a:ea typeface="Cambria Math" panose="02040503050406030204" pitchFamily="18" charset="0"/>
                          </a:rPr>
                        </m:ctrlPr>
                      </m:dPr>
                      <m:e>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𝐽</m:t>
                                </m:r>
                              </m:e>
                              <m:sub>
                                <m:r>
                                  <a:rPr lang="fr-FR" sz="1200" b="0" i="1" smtClean="0">
                                    <a:latin typeface="Cambria Math" panose="02040503050406030204" pitchFamily="18" charset="0"/>
                                    <a:ea typeface="Cambria Math" panose="02040503050406030204" pitchFamily="18" charset="0"/>
                                  </a:rPr>
                                  <m:t>𝑘</m:t>
                                </m:r>
                              </m:sub>
                            </m:sSub>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𝑗𝑘</m:t>
                                </m:r>
                              </m:sub>
                            </m:sSub>
                            <m:d>
                              <m:dPr>
                                <m:ctrlPr>
                                  <a:rPr lang="fr-FR" sz="1200" b="0" i="1" smtClean="0">
                                    <a:latin typeface="Cambria Math" panose="02040503050406030204" pitchFamily="18" charset="0"/>
                                    <a:ea typeface="Cambria Math" panose="02040503050406030204" pitchFamily="18" charset="0"/>
                                  </a:rPr>
                                </m:ctrlPr>
                              </m:d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𝑥</m:t>
                                    </m:r>
                                  </m:e>
                                  <m:sub>
                                    <m:r>
                                      <a:rPr lang="fr-FR" sz="1200" b="0" i="1" smtClean="0">
                                        <a:latin typeface="Cambria Math" panose="02040503050406030204" pitchFamily="18" charset="0"/>
                                        <a:ea typeface="Cambria Math" panose="02040503050406030204" pitchFamily="18" charset="0"/>
                                      </a:rPr>
                                      <m:t>𝑖</m:t>
                                    </m:r>
                                  </m:sub>
                                </m:sSub>
                              </m:e>
                            </m:d>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𝛼</m:t>
                                </m:r>
                              </m:e>
                              <m:sub>
                                <m:r>
                                  <a:rPr lang="fr-FR" sz="1200" b="0" i="1" smtClean="0">
                                    <a:latin typeface="Cambria Math" panose="02040503050406030204" pitchFamily="18" charset="0"/>
                                    <a:ea typeface="Cambria Math" panose="02040503050406030204" pitchFamily="18" charset="0"/>
                                  </a:rPr>
                                  <m:t>𝑗𝑘</m:t>
                                </m:r>
                              </m:sub>
                            </m:sSub>
                          </m:e>
                        </m:nary>
                      </m:e>
                    </m:d>
                  </m:oMath>
                </a14:m>
                <a:endParaRPr lang="fr-FR" sz="1200" dirty="0">
                  <a:ea typeface="Cambria Math" panose="02040503050406030204" pitchFamily="18" charset="0"/>
                </a:endParaRP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Le nombre de Splines par composantes est déterminé de manière arbitraire et correspond à un découpage optimal de l’intervalle des âges.</a:t>
                </a:r>
                <a:endParaRPr lang="en-FR" sz="1200"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233999" y="945466"/>
                <a:ext cx="4421286" cy="2726452"/>
              </a:xfrm>
              <a:prstGeom prst="rect">
                <a:avLst/>
              </a:prstGeom>
              <a:blipFill>
                <a:blip r:embed="rId2"/>
                <a:stretch>
                  <a:fillRect l="-571" t="-2315" b="-97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sz="1100" dirty="0"/>
                            <a:t>1</a:t>
                          </a:r>
                        </a:p>
                        <a:p>
                          <a:pPr algn="ct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𝟏</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𝟐</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𝟑</m:t>
                                    </m:r>
                                  </m:sub>
                                </m:sSub>
                              </m:oMath>
                            </m:oMathPara>
                          </a14:m>
                          <a:endParaRPr lang="en-FR" sz="1100" dirty="0"/>
                        </a:p>
                      </a:txBody>
                      <a:tcPr anchor="ct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pPr algn="ctr"/>
                          <a:r>
                            <a:rPr lang="fr-FR" sz="1100" dirty="0"/>
                            <a:t>Nombre de Splines </a:t>
                          </a:r>
                          <a14:m>
                            <m:oMath xmlns:m="http://schemas.openxmlformats.org/officeDocument/2006/math">
                              <m:sSub>
                                <m:sSubPr>
                                  <m:ctrlPr>
                                    <a:rPr lang="fr-FR" sz="1100" i="1" smtClean="0">
                                      <a:latin typeface="Cambria Math" panose="02040503050406030204" pitchFamily="18" charset="0"/>
                                    </a:rPr>
                                  </m:ctrlPr>
                                </m:sSubPr>
                                <m:e>
                                  <m:r>
                                    <a:rPr lang="fr-FR" sz="1100" smtClean="0">
                                      <a:latin typeface="Cambria Math" panose="02040503050406030204" pitchFamily="18" charset="0"/>
                                    </a:rPr>
                                    <m:t>𝐽</m:t>
                                  </m:r>
                                </m:e>
                                <m:sub>
                                  <m:r>
                                    <a:rPr lang="fr-FR" sz="1100" smtClean="0">
                                      <a:latin typeface="Cambria Math" panose="02040503050406030204" pitchFamily="18" charset="0"/>
                                    </a:rPr>
                                    <m:t>𝑘</m:t>
                                  </m:r>
                                </m:sub>
                              </m:sSub>
                            </m:oMath>
                          </a14:m>
                          <a:endParaRPr lang="en-FR" sz="1100" dirty="0"/>
                        </a:p>
                      </a:txBody>
                      <a:tcPr anchor="ct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3"/>
                          <a:stretch>
                            <a:fillRect l="-101333" t="-1961" r="-200000" b="-305882"/>
                          </a:stretch>
                        </a:blipFill>
                      </a:tcPr>
                    </a:tc>
                    <a:tc>
                      <a:txBody>
                        <a:bodyPr/>
                        <a:lstStyle/>
                        <a:p>
                          <a:endParaRPr lang="en-FR"/>
                        </a:p>
                      </a:txBody>
                      <a:tcPr anchor="ctr">
                        <a:blipFill>
                          <a:blip r:embed="rId3"/>
                          <a:stretch>
                            <a:fillRect l="-204054" t="-1961" r="-102703" b="-305882"/>
                          </a:stretch>
                        </a:blipFill>
                      </a:tcPr>
                    </a:tc>
                    <a:tc>
                      <a:txBody>
                        <a:bodyPr/>
                        <a:lstStyle/>
                        <a:p>
                          <a:endParaRPr lang="en-FR"/>
                        </a:p>
                      </a:txBody>
                      <a:tcPr anchor="ctr">
                        <a:blipFill>
                          <a:blip r:embed="rId3"/>
                          <a:stretch>
                            <a:fillRect l="-300000" t="-1961" r="-1333" b="-305882"/>
                          </a:stretch>
                        </a:blipFill>
                      </a:tcP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endParaRPr lang="en-FR"/>
                        </a:p>
                      </a:txBody>
                      <a:tcPr anchor="ctr">
                        <a:blipFill>
                          <a:blip r:embed="rId3"/>
                          <a:stretch>
                            <a:fillRect l="-1333" t="-200000" r="-300000" b="-100000"/>
                          </a:stretch>
                        </a:blipFill>
                      </a:tcP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D11255-DA75-4348-948D-46CEFA50A664}"/>
                  </a:ext>
                </a:extLst>
              </p:cNvPr>
              <p:cNvSpPr/>
              <p:nvPr/>
            </p:nvSpPr>
            <p:spPr>
              <a:xfrm>
                <a:off x="500254" y="3648273"/>
                <a:ext cx="8081096" cy="871521"/>
              </a:xfrm>
              <a:prstGeom prst="rect">
                <a:avLst/>
              </a:prstGeom>
            </p:spPr>
            <p:txBody>
              <a:bodyPr wrap="square">
                <a:spAutoFit/>
              </a:bodyPr>
              <a:lstStyle/>
              <a:p>
                <a:pPr>
                  <a:buClr>
                    <a:srgbClr val="00ADC6"/>
                  </a:buClr>
                  <a:buSzPct val="144000"/>
                </a:pPr>
                <a:r>
                  <a:rPr lang="fr-FR" sz="1200" dirty="0">
                    <a:ea typeface="Cambria Math" panose="02040503050406030204" pitchFamily="18" charset="0"/>
                  </a:rPr>
                  <a:t>Equation du modèle : </a:t>
                </a:r>
                <a:br>
                  <a:rPr lang="fr-FR" sz="12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μ</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d>
                        <m:dPr>
                          <m:ctrlPr>
                            <a:rPr lang="fr-FR" sz="1200" i="1">
                              <a:latin typeface="Cambria Math" panose="02040503050406030204" pitchFamily="18" charset="0"/>
                              <a:ea typeface="Cambria Math" panose="02040503050406030204" pitchFamily="18" charset="0"/>
                            </a:rPr>
                          </m:ctrlPr>
                        </m:dPr>
                        <m:e>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e>
                                  </m:nary>
                                </m:e>
                              </m:d>
                            </m:e>
                          </m:func>
                        </m:e>
                      </m:d>
                    </m:oMath>
                  </m:oMathPara>
                </a14:m>
                <a:endParaRPr lang="fr-FR" sz="1200" dirty="0">
                  <a:ea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A0D11255-DA75-4348-948D-46CEFA50A664}"/>
                  </a:ext>
                </a:extLst>
              </p:cNvPr>
              <p:cNvSpPr>
                <a:spLocks noRot="1" noChangeAspect="1" noMove="1" noResize="1" noEditPoints="1" noAdjustHandles="1" noChangeArrowheads="1" noChangeShapeType="1" noTextEdit="1"/>
              </p:cNvSpPr>
              <p:nvPr/>
            </p:nvSpPr>
            <p:spPr>
              <a:xfrm>
                <a:off x="500254" y="3648273"/>
                <a:ext cx="8081096" cy="871521"/>
              </a:xfrm>
              <a:prstGeom prst="rect">
                <a:avLst/>
              </a:prstGeom>
              <a:blipFill>
                <a:blip r:embed="rId4"/>
                <a:stretch>
                  <a:fillRect t="-37143" b="-92857"/>
                </a:stretch>
              </a:blipFill>
            </p:spPr>
            <p:txBody>
              <a:bodyPr/>
              <a:lstStyle/>
              <a:p>
                <a:r>
                  <a:rPr lang="fr-FR">
                    <a:noFill/>
                  </a:rPr>
                  <a:t> </a:t>
                </a:r>
              </a:p>
            </p:txBody>
          </p:sp>
        </mc:Fallback>
      </mc:AlternateContent>
      <p:sp>
        <p:nvSpPr>
          <p:cNvPr id="9" name="TextBox 8">
            <a:extLst>
              <a:ext uri="{FF2B5EF4-FFF2-40B4-BE49-F238E27FC236}">
                <a16:creationId xmlns:a16="http://schemas.microsoft.com/office/drawing/2014/main" id="{62A85A01-4C74-6C43-95CA-D30C85BC72D6}"/>
              </a:ext>
            </a:extLst>
          </p:cNvPr>
          <p:cNvSpPr txBox="1"/>
          <p:nvPr/>
        </p:nvSpPr>
        <p:spPr bwMode="auto">
          <a:xfrm>
            <a:off x="305520" y="4656099"/>
            <a:ext cx="59070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Carlo GG. </a:t>
            </a:r>
            <a:r>
              <a:rPr lang="fr-FR" sz="900" dirty="0" err="1">
                <a:solidFill>
                  <a:srgbClr val="404040"/>
                </a:solidFill>
                <a:latin typeface="+mj-lt"/>
                <a:cs typeface="Arial" pitchFamily="34" charset="0"/>
              </a:rPr>
              <a:t>Camarda</a:t>
            </a:r>
            <a:r>
              <a:rPr lang="fr-FR" sz="900" dirty="0">
                <a:solidFill>
                  <a:srgbClr val="404040"/>
                </a:solidFill>
                <a:latin typeface="+mj-lt"/>
                <a:cs typeface="Arial" pitchFamily="34" charset="0"/>
              </a:rPr>
              <a:t>, Paul HC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Jutta</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Gampe</a:t>
            </a:r>
            <a:r>
              <a:rPr lang="fr-FR" sz="900" dirty="0">
                <a:solidFill>
                  <a:srgbClr val="404040"/>
                </a:solidFill>
                <a:latin typeface="+mj-lt"/>
                <a:cs typeface="Arial" pitchFamily="34" charset="0"/>
              </a:rPr>
              <a:t>,  </a:t>
            </a:r>
            <a:r>
              <a:rPr lang="fr-FR" sz="900" i="1" dirty="0" err="1">
                <a:solidFill>
                  <a:srgbClr val="404040"/>
                </a:solidFill>
                <a:latin typeface="+mj-lt"/>
                <a:cs typeface="Arial" pitchFamily="34" charset="0"/>
              </a:rPr>
              <a:t>Sums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smooth</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exponentials</a:t>
            </a:r>
            <a:r>
              <a:rPr lang="fr-FR" sz="900" i="1" dirty="0">
                <a:solidFill>
                  <a:srgbClr val="404040"/>
                </a:solidFill>
                <a:latin typeface="+mj-lt"/>
                <a:cs typeface="Arial" pitchFamily="34" charset="0"/>
              </a:rPr>
              <a:t> to </a:t>
            </a:r>
            <a:r>
              <a:rPr lang="fr-FR" sz="900" i="1" dirty="0" err="1">
                <a:solidFill>
                  <a:srgbClr val="404040"/>
                </a:solidFill>
                <a:latin typeface="+mj-lt"/>
                <a:cs typeface="Arial" pitchFamily="34" charset="0"/>
              </a:rPr>
              <a:t>decompose</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complex</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series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counts</a:t>
            </a:r>
            <a:r>
              <a:rPr lang="fr-FR" sz="900" i="1" dirty="0">
                <a:solidFill>
                  <a:srgbClr val="404040"/>
                </a:solidFill>
                <a:latin typeface="+mj-lt"/>
                <a:cs typeface="Arial" pitchFamily="34" charset="0"/>
              </a:rPr>
              <a:t>, </a:t>
            </a:r>
            <a:r>
              <a:rPr lang="fr-FR" sz="900" dirty="0">
                <a:solidFill>
                  <a:srgbClr val="404040"/>
                </a:solidFill>
                <a:latin typeface="+mj-lt"/>
                <a:cs typeface="Arial" pitchFamily="34" charset="0"/>
              </a:rPr>
              <a:t>2016</a:t>
            </a:r>
            <a:r>
              <a:rPr lang="fr-FR" sz="900" i="1" dirty="0">
                <a:solidFill>
                  <a:srgbClr val="404040"/>
                </a:solidFill>
                <a:latin typeface="+mj-lt"/>
                <a:cs typeface="Arial" pitchFamily="34" charset="0"/>
              </a:rPr>
              <a:t> </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B-Spline Smoothing with Penalties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465079" y="861884"/>
                <a:ext cx="8213842" cy="3895682"/>
              </a:xfrm>
              <a:prstGeom prst="rect">
                <a:avLst/>
              </a:prstGeom>
            </p:spPr>
            <p:txBody>
              <a:bodyPr wrap="square">
                <a:spAutoFit/>
              </a:bodyPr>
              <a:lstStyle/>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lgn="just">
                  <a:buClr>
                    <a:srgbClr val="00ADC6"/>
                  </a:buClr>
                  <a:buSzPct val="144000"/>
                </a:pPr>
                <a:r>
                  <a:rPr lang="fr-FR" sz="1200" dirty="0">
                    <a:ea typeface="Cambria Math" panose="02040503050406030204" pitchFamily="18" charset="0"/>
                  </a:rPr>
                  <a:t>Une B-</a:t>
                </a:r>
                <a:r>
                  <a:rPr lang="fr-FR" sz="1200" dirty="0" err="1">
                    <a:ea typeface="Cambria Math" panose="02040503050406030204" pitchFamily="18" charset="0"/>
                  </a:rPr>
                  <a:t>Spline</a:t>
                </a:r>
                <a:r>
                  <a:rPr lang="fr-FR" sz="1200" dirty="0">
                    <a:ea typeface="Cambria Math" panose="02040503050406030204" pitchFamily="18" charset="0"/>
                  </a:rPr>
                  <a:t> est une combinaison de morceaux polynomiaux. Les B-Splines de degré 2 consistent en 3 morceaux de fonctions quadratiques et 4 nœuds adjacents : x</a:t>
                </a:r>
                <a:r>
                  <a:rPr lang="fr-FR" sz="1200" baseline="-25000" dirty="0">
                    <a:ea typeface="Cambria Math" panose="02040503050406030204" pitchFamily="18" charset="0"/>
                  </a:rPr>
                  <a:t>1</a:t>
                </a:r>
                <a:r>
                  <a:rPr lang="fr-FR" sz="1200" dirty="0">
                    <a:ea typeface="Cambria Math" panose="02040503050406030204" pitchFamily="18" charset="0"/>
                  </a:rPr>
                  <a:t>, x</a:t>
                </a:r>
                <a:r>
                  <a:rPr lang="fr-FR" sz="1200" baseline="-25000" dirty="0">
                    <a:ea typeface="Cambria Math" panose="02040503050406030204" pitchFamily="18" charset="0"/>
                  </a:rPr>
                  <a:t>2</a:t>
                </a:r>
                <a:r>
                  <a:rPr lang="fr-FR" sz="1200" dirty="0">
                    <a:ea typeface="Cambria Math" panose="02040503050406030204" pitchFamily="18" charset="0"/>
                  </a:rPr>
                  <a:t>, x</a:t>
                </a:r>
                <a:r>
                  <a:rPr lang="fr-FR" sz="1200" baseline="-25000" dirty="0">
                    <a:ea typeface="Cambria Math" panose="02040503050406030204" pitchFamily="18" charset="0"/>
                  </a:rPr>
                  <a:t>3 </a:t>
                </a:r>
                <a:r>
                  <a:rPr lang="fr-FR" sz="1200" dirty="0">
                    <a:ea typeface="Cambria Math" panose="02040503050406030204" pitchFamily="18" charset="0"/>
                  </a:rPr>
                  <a:t>et x</a:t>
                </a:r>
                <a:r>
                  <a:rPr lang="fr-FR" sz="1200" baseline="-25000" dirty="0">
                    <a:ea typeface="Cambria Math" panose="02040503050406030204" pitchFamily="18" charset="0"/>
                  </a:rPr>
                  <a:t>4 </a:t>
                </a:r>
                <a:r>
                  <a:rPr lang="fr-FR" sz="1200" dirty="0">
                    <a:ea typeface="Cambria Math" panose="02040503050406030204" pitchFamily="18" charset="0"/>
                  </a:rPr>
                  <a:t>(Figure 1).  Une courbe de données </a:t>
                </a:r>
                <a14:m>
                  <m:oMath xmlns:m="http://schemas.openxmlformats.org/officeDocument/2006/math">
                    <m:r>
                      <a:rPr lang="fr-FR" sz="1200" b="0" i="0" dirty="0" smtClean="0">
                        <a:latin typeface="Cambria Math" panose="02040503050406030204" pitchFamily="18" charset="0"/>
                        <a:ea typeface="Cambria Math" panose="02040503050406030204" pitchFamily="18" charset="0"/>
                      </a:rPr>
                      <m:t>(</m:t>
                    </m:r>
                    <m:r>
                      <a:rPr lang="fr-FR" sz="1200" i="1" dirty="0" smtClean="0">
                        <a:latin typeface="Cambria Math" panose="02040503050406030204" pitchFamily="18" charset="0"/>
                        <a:ea typeface="Cambria Math" panose="02040503050406030204" pitchFamily="18" charset="0"/>
                      </a:rPr>
                      <m:t>𝑥</m:t>
                    </m:r>
                    <m:r>
                      <a:rPr lang="fr-FR" sz="1200" i="1" baseline="-25000" dirty="0" err="1" smtClean="0">
                        <a:latin typeface="Cambria Math" panose="02040503050406030204" pitchFamily="18" charset="0"/>
                        <a:ea typeface="Cambria Math" panose="02040503050406030204" pitchFamily="18" charset="0"/>
                      </a:rPr>
                      <m:t>𝑖</m:t>
                    </m:r>
                    <m:r>
                      <a:rPr lang="fr-FR" sz="1200" i="1" dirty="0" err="1" smtClean="0">
                        <a:latin typeface="Cambria Math" panose="02040503050406030204" pitchFamily="18" charset="0"/>
                        <a:ea typeface="Cambria Math" panose="02040503050406030204" pitchFamily="18" charset="0"/>
                      </a:rPr>
                      <m:t>,</m:t>
                    </m:r>
                    <m:r>
                      <a:rPr lang="fr-FR" sz="1200" i="1" dirty="0" err="1" smtClean="0">
                        <a:latin typeface="Cambria Math" panose="02040503050406030204" pitchFamily="18" charset="0"/>
                        <a:ea typeface="Cambria Math" panose="02040503050406030204" pitchFamily="18" charset="0"/>
                      </a:rPr>
                      <m:t>𝑦𝑖</m:t>
                    </m:r>
                    <m:r>
                      <a:rPr lang="fr-FR" sz="1200" i="1" dirty="0" smtClean="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est modélisée par une combinaison linéaire </a:t>
                </a:r>
                <a14:m>
                  <m:oMath xmlns:m="http://schemas.openxmlformats.org/officeDocument/2006/math">
                    <m:acc>
                      <m:accPr>
                        <m:chr m:val="̂"/>
                        <m:ctrlPr>
                          <a:rPr lang="fr-FR" sz="1200" i="1" smtClean="0">
                            <a:latin typeface="Cambria Math" panose="02040503050406030204" pitchFamily="18" charset="0"/>
                            <a:ea typeface="Cambria Math" panose="02040503050406030204" pitchFamily="18" charset="0"/>
                          </a:rPr>
                        </m:ctrlPr>
                      </m:accPr>
                      <m:e>
                        <m:r>
                          <a:rPr lang="fr-FR" sz="1200" b="0" i="1" smtClean="0">
                            <a:latin typeface="Cambria Math" panose="02040503050406030204" pitchFamily="18" charset="0"/>
                            <a:ea typeface="Cambria Math" panose="02040503050406030204" pitchFamily="18" charset="0"/>
                          </a:rPr>
                          <m:t>𝑦</m:t>
                        </m:r>
                      </m:e>
                    </m:acc>
                    <m:r>
                      <a:rPr lang="fr-FR" sz="1200" b="0" i="1" smtClean="0">
                        <a:latin typeface="Cambria Math" panose="02040503050406030204" pitchFamily="18" charset="0"/>
                        <a:ea typeface="Cambria Math" panose="02040503050406030204" pitchFamily="18" charset="0"/>
                      </a:rPr>
                      <m:t>=</m:t>
                    </m:r>
                    <m:nary>
                      <m:naryPr>
                        <m:chr m:val="∑"/>
                        <m:limLoc m:val="subSup"/>
                        <m:ctrlPr>
                          <a:rPr lang="fr-FR" sz="1200" i="1" smtClean="0">
                            <a:latin typeface="Cambria Math" panose="02040503050406030204" pitchFamily="18" charset="0"/>
                            <a:ea typeface="Cambria Math" panose="02040503050406030204" pitchFamily="18" charset="0"/>
                          </a:rPr>
                        </m:ctrlPr>
                      </m:naryPr>
                      <m:sub>
                        <m:r>
                          <m:rPr>
                            <m:brk m:alnAt="25"/>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𝑛</m:t>
                        </m:r>
                      </m:sup>
                      <m:e>
                        <m:acc>
                          <m:accPr>
                            <m:chr m:val="̂"/>
                            <m:ctrlPr>
                              <a:rPr lang="fr-FR" sz="1200" i="1" smtClean="0">
                                <a:latin typeface="Cambria Math" panose="02040503050406030204" pitchFamily="18" charset="0"/>
                                <a:ea typeface="Cambria Math" panose="02040503050406030204" pitchFamily="18" charset="0"/>
                              </a:rPr>
                            </m:ctrlPr>
                          </m:acc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𝑎</m:t>
                                </m:r>
                              </m:e>
                              <m:sub>
                                <m:r>
                                  <a:rPr lang="fr-FR" sz="1200" b="0" i="1" smtClean="0">
                                    <a:latin typeface="Cambria Math" panose="02040503050406030204" pitchFamily="18" charset="0"/>
                                    <a:ea typeface="Cambria Math" panose="02040503050406030204" pitchFamily="18" charset="0"/>
                                  </a:rPr>
                                  <m:t>𝑗</m:t>
                                </m:r>
                              </m:sub>
                            </m:sSub>
                          </m:e>
                        </m:acc>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m:t>
                            </m:r>
                          </m:sub>
                        </m:sSub>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𝑥</m:t>
                        </m:r>
                        <m:r>
                          <a:rPr lang="fr-FR" sz="1200" b="0" i="1" smtClean="0">
                            <a:latin typeface="Cambria Math" panose="02040503050406030204" pitchFamily="18" charset="0"/>
                            <a:ea typeface="Cambria Math" panose="02040503050406030204" pitchFamily="18" charset="0"/>
                          </a:rPr>
                          <m:t>)</m:t>
                        </m:r>
                      </m:e>
                    </m:nary>
                  </m:oMath>
                </a14:m>
                <a:r>
                  <a:rPr lang="fr-FR" sz="1200" dirty="0">
                    <a:ea typeface="Cambria Math" panose="02040503050406030204" pitchFamily="18" charset="0"/>
                  </a:rPr>
                  <a:t> avec n le nombre de B-Splines correspondant </a:t>
                </a:r>
                <a14:m>
                  <m:oMath xmlns:m="http://schemas.openxmlformats.org/officeDocument/2006/math">
                    <m:r>
                      <a:rPr lang="fr-FR" sz="1200" i="1" dirty="0" smtClean="0">
                        <a:latin typeface="Cambria Math" panose="02040503050406030204" pitchFamily="18" charset="0"/>
                        <a:ea typeface="Cambria Math" panose="02040503050406030204" pitchFamily="18" charset="0"/>
                      </a:rPr>
                      <m:t>à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𝑛𝑜𝑚𝑏𝑟𝑒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𝑑𝑒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œ</m:t>
                    </m:r>
                    <m:r>
                      <a:rPr lang="fr-FR" sz="1200" i="1" dirty="0" smtClean="0">
                        <a:latin typeface="Cambria Math" panose="02040503050406030204" pitchFamily="18" charset="0"/>
                        <a:ea typeface="Cambria Math" panose="02040503050406030204" pitchFamily="18" charset="0"/>
                      </a:rPr>
                      <m:t>𝑢𝑑𝑠</m:t>
                    </m:r>
                    <m:r>
                      <a:rPr lang="fr-FR" sz="1200" i="1" dirty="0" smtClean="0">
                        <a:latin typeface="Cambria Math" panose="02040503050406030204" pitchFamily="18" charset="0"/>
                        <a:ea typeface="Cambria Math" panose="02040503050406030204" pitchFamily="18" charset="0"/>
                      </a:rPr>
                      <m:t> +</m:t>
                    </m:r>
                    <m:r>
                      <a:rPr lang="fr-FR" sz="1200" b="0" i="1" dirty="0" smtClean="0">
                        <a:latin typeface="Cambria Math" panose="02040503050406030204" pitchFamily="18" charset="0"/>
                        <a:ea typeface="Cambria Math" panose="02040503050406030204" pitchFamily="18" charset="0"/>
                      </a:rPr>
                      <m:t>𝑑</m:t>
                    </m:r>
                    <m:r>
                      <a:rPr lang="fr-FR" sz="1200" i="1" dirty="0" smtClean="0">
                        <a:latin typeface="Cambria Math" panose="02040503050406030204" pitchFamily="18" charset="0"/>
                        <a:ea typeface="Cambria Math" panose="02040503050406030204" pitchFamily="18" charset="0"/>
                      </a:rPr>
                      <m:t>𝑒𝑔𝑟</m:t>
                    </m:r>
                    <m:r>
                      <a:rPr lang="fr-FR" sz="1200" i="1" dirty="0" smtClean="0">
                        <a:latin typeface="Cambria Math" panose="02040503050406030204" pitchFamily="18" charset="0"/>
                        <a:ea typeface="Cambria Math" panose="02040503050406030204" pitchFamily="18" charset="0"/>
                      </a:rPr>
                      <m:t>é </m:t>
                    </m:r>
                    <m:r>
                      <a:rPr lang="fr-FR" sz="1200" i="1" dirty="0" smtClean="0">
                        <a:latin typeface="Cambria Math" panose="02040503050406030204" pitchFamily="18" charset="0"/>
                        <a:ea typeface="Cambria Math" panose="02040503050406030204" pitchFamily="18" charset="0"/>
                      </a:rPr>
                      <m:t>𝑑𝑒𝑠</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𝑆𝑝𝑙𝑖𝑛𝑒𝑠</m:t>
                    </m:r>
                    <m:r>
                      <a:rPr lang="fr-FR" sz="1200" i="1" dirty="0" smtClean="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et </a:t>
                </a:r>
                <a14:m>
                  <m:oMath xmlns:m="http://schemas.openxmlformats.org/officeDocument/2006/math">
                    <m:sSub>
                      <m:sSubPr>
                        <m:ctrlPr>
                          <a:rPr lang="fr-FR" sz="1200" b="0" i="1" dirty="0" smtClean="0">
                            <a:latin typeface="Cambria Math" panose="02040503050406030204" pitchFamily="18" charset="0"/>
                            <a:ea typeface="Cambria Math" panose="02040503050406030204" pitchFamily="18" charset="0"/>
                          </a:rPr>
                        </m:ctrlPr>
                      </m:sSubPr>
                      <m:e>
                        <m:acc>
                          <m:accPr>
                            <m:chr m:val="̂"/>
                            <m:ctrlPr>
                              <a:rPr lang="fr-FR" sz="1200" i="1" dirty="0" smtClean="0">
                                <a:latin typeface="Cambria Math" panose="02040503050406030204" pitchFamily="18" charset="0"/>
                                <a:ea typeface="Cambria Math" panose="02040503050406030204" pitchFamily="18" charset="0"/>
                              </a:rPr>
                            </m:ctrlPr>
                          </m:accPr>
                          <m:e>
                            <m:r>
                              <a:rPr lang="fr-FR" sz="1200" b="0" i="1" dirty="0" smtClean="0">
                                <a:latin typeface="Cambria Math" panose="02040503050406030204" pitchFamily="18" charset="0"/>
                                <a:ea typeface="Cambria Math" panose="02040503050406030204" pitchFamily="18" charset="0"/>
                              </a:rPr>
                              <m:t>𝑎</m:t>
                            </m:r>
                          </m:e>
                        </m:acc>
                      </m:e>
                      <m:sub>
                        <m:r>
                          <a:rPr lang="fr-FR" sz="1200" b="0" i="1" dirty="0" smtClean="0">
                            <a:latin typeface="Cambria Math" panose="02040503050406030204" pitchFamily="18" charset="0"/>
                            <a:ea typeface="Cambria Math" panose="02040503050406030204" pitchFamily="18" charset="0"/>
                          </a:rPr>
                          <m:t>𝑗</m:t>
                        </m:r>
                      </m:sub>
                    </m:sSub>
                  </m:oMath>
                </a14:m>
                <a:r>
                  <a:rPr lang="fr-FR" sz="1200" dirty="0">
                    <a:ea typeface="Cambria Math" panose="02040503050406030204" pitchFamily="18" charset="0"/>
                  </a:rPr>
                  <a:t> les coefficients. Le fit se fait de la manière d’une régression des points de données </a:t>
                </a:r>
                <a14:m>
                  <m:oMath xmlns:m="http://schemas.openxmlformats.org/officeDocument/2006/math">
                    <m:r>
                      <a:rPr lang="fr-FR" sz="1200" dirty="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𝑥</m:t>
                    </m:r>
                    <m:r>
                      <a:rPr lang="fr-FR" sz="1200" i="1" baseline="-25000" dirty="0" err="1">
                        <a:latin typeface="Cambria Math" panose="02040503050406030204" pitchFamily="18" charset="0"/>
                        <a:ea typeface="Cambria Math" panose="02040503050406030204" pitchFamily="18" charset="0"/>
                      </a:rPr>
                      <m:t>𝑖</m:t>
                    </m:r>
                    <m:r>
                      <a:rPr lang="fr-FR" sz="1200" i="1" dirty="0" err="1">
                        <a:latin typeface="Cambria Math" panose="02040503050406030204" pitchFamily="18" charset="0"/>
                        <a:ea typeface="Cambria Math" panose="02040503050406030204" pitchFamily="18" charset="0"/>
                      </a:rPr>
                      <m:t>,</m:t>
                    </m:r>
                    <m:r>
                      <a:rPr lang="fr-FR" sz="1200" i="1" dirty="0" err="1">
                        <a:latin typeface="Cambria Math" panose="02040503050406030204" pitchFamily="18" charset="0"/>
                        <a:ea typeface="Cambria Math" panose="02040503050406030204" pitchFamily="18" charset="0"/>
                      </a:rPr>
                      <m:t>𝑦𝑖</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sur le set de B-Splines, par minimisation d’une fonction objectif. Les pénalité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sont ajoutées sur les différences des coefficients des Splines adjacentes pour permettre le lissage. La fonction objectif est la déviance du modèle. Les pénalités optimales sont déterminées en minimisant le critère BIC. </a:t>
                </a:r>
              </a:p>
              <a:p>
                <a:pPr algn="just">
                  <a:buClr>
                    <a:srgbClr val="00ADC6"/>
                  </a:buClr>
                  <a:buSzPct val="144000"/>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ea typeface="Cambria Math" panose="02040503050406030204" pitchFamily="18" charset="0"/>
                        </a:rPr>
                        <m:t>𝑄</m:t>
                      </m:r>
                      <m:r>
                        <a:rPr lang="fr-FR" sz="1200" b="0" i="1" smtClean="0">
                          <a:latin typeface="Cambria Math" panose="02040503050406030204" pitchFamily="18" charset="0"/>
                          <a:ea typeface="Cambria Math" panose="02040503050406030204" pitchFamily="18" charset="0"/>
                        </a:rPr>
                        <m:t>=</m:t>
                      </m:r>
                      <m:r>
                        <m:rPr>
                          <m:nor/>
                        </m:rPr>
                        <a:rPr lang="fr-FR" sz="1200" b="0" i="0" smtClean="0">
                          <a:latin typeface="Cambria Math" panose="02040503050406030204" pitchFamily="18" charset="0"/>
                          <a:ea typeface="Cambria Math" panose="02040503050406030204" pitchFamily="18" charset="0"/>
                        </a:rPr>
                        <m:t>DEV</m:t>
                      </m:r>
                      <m:d>
                        <m:dPr>
                          <m:ctrlPr>
                            <a:rPr lang="fr-FR" sz="1200" b="0" i="1" smtClean="0">
                              <a:latin typeface="Cambria Math" panose="02040503050406030204" pitchFamily="18" charset="0"/>
                              <a:ea typeface="Cambria Math" panose="02040503050406030204" pitchFamily="18" charset="0"/>
                            </a:rPr>
                          </m:ctrlPr>
                        </m:dPr>
                        <m:e>
                          <m:r>
                            <a:rPr lang="fr-FR" sz="1200" b="0" i="1" smtClean="0">
                              <a:latin typeface="Cambria Math" panose="02040503050406030204" pitchFamily="18" charset="0"/>
                              <a:ea typeface="Cambria Math" panose="02040503050406030204" pitchFamily="18" charset="0"/>
                            </a:rPr>
                            <m:t>𝑦</m:t>
                          </m:r>
                        </m:e>
                        <m:e>
                          <m:r>
                            <a:rPr lang="fr-FR" sz="1200" b="0" i="1" smtClean="0">
                              <a:latin typeface="Cambria Math" panose="02040503050406030204" pitchFamily="18" charset="0"/>
                              <a:ea typeface="Cambria Math" panose="02040503050406030204" pitchFamily="18" charset="0"/>
                            </a:rPr>
                            <m:t>𝜇</m:t>
                          </m:r>
                        </m:e>
                      </m:d>
                      <m:r>
                        <a:rPr lang="fr-FR" sz="1200" b="0" i="1" smtClean="0">
                          <a:latin typeface="Cambria Math" panose="02040503050406030204" pitchFamily="18" charset="0"/>
                          <a:ea typeface="Cambria Math" panose="02040503050406030204" pitchFamily="18" charset="0"/>
                        </a:rPr>
                        <m:t>+</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𝑘</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𝐾</m:t>
                          </m:r>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𝜆</m:t>
                              </m:r>
                            </m:e>
                            <m:sub>
                              <m:r>
                                <a:rPr lang="fr-FR" sz="1200" b="0" i="1" smtClean="0">
                                  <a:latin typeface="Cambria Math" panose="02040503050406030204" pitchFamily="18" charset="0"/>
                                  <a:ea typeface="Cambria Math" panose="02040503050406030204" pitchFamily="18" charset="0"/>
                                </a:rPr>
                                <m:t>𝑘</m:t>
                              </m:r>
                            </m:sub>
                          </m:sSub>
                          <m:r>
                            <a:rPr lang="fr-FR" sz="1200" b="0" i="1" smtClean="0">
                              <a:latin typeface="Cambria Math" panose="02040503050406030204" pitchFamily="18" charset="0"/>
                              <a:ea typeface="Cambria Math" panose="02040503050406030204" pitchFamily="18" charset="0"/>
                            </a:rPr>
                            <m:t> </m:t>
                          </m:r>
                          <m:sSup>
                            <m:sSupPr>
                              <m:ctrlPr>
                                <a:rPr lang="fr-FR" sz="1200" b="0" i="1" smtClean="0">
                                  <a:latin typeface="Cambria Math" panose="02040503050406030204" pitchFamily="18" charset="0"/>
                                  <a:ea typeface="Cambria Math" panose="02040503050406030204" pitchFamily="18" charset="0"/>
                                </a:rPr>
                              </m:ctrlPr>
                            </m:sSupPr>
                            <m:e>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b="0" i="1" smtClean="0">
                                  <a:latin typeface="Cambria Math" panose="02040503050406030204" pitchFamily="18" charset="0"/>
                                  <a:ea typeface="Cambria Math" panose="02040503050406030204" pitchFamily="18" charset="0"/>
                                </a:rPr>
                                <m:t>2</m:t>
                              </m:r>
                            </m:sup>
                          </m:sSup>
                        </m:e>
                      </m:nary>
                      <m:r>
                        <a:rPr lang="fr-FR" sz="1200" b="0" i="1" smtClean="0">
                          <a:latin typeface="Cambria Math" panose="02040503050406030204" pitchFamily="18" charset="0"/>
                          <a:ea typeface="Cambria Math" panose="02040503050406030204" pitchFamily="18" charset="0"/>
                        </a:rPr>
                        <m:t>=2</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𝑖</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𝑚</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ln</m:t>
                              </m:r>
                            </m:fName>
                            <m:e>
                              <m:d>
                                <m:dPr>
                                  <m:ctrlPr>
                                    <a:rPr lang="fr-FR" sz="1200" i="1">
                                      <a:latin typeface="Cambria Math" panose="02040503050406030204" pitchFamily="18" charset="0"/>
                                      <a:ea typeface="Cambria Math" panose="02040503050406030204" pitchFamily="18" charset="0"/>
                                    </a:rPr>
                                  </m:ctrlPr>
                                </m:dPr>
                                <m:e>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den>
                                  </m:f>
                                </m:e>
                              </m:d>
                            </m:e>
                          </m:func>
                          <m:r>
                            <a:rPr lang="fr-FR" sz="1200" i="1">
                              <a:latin typeface="Cambria Math" panose="02040503050406030204" pitchFamily="18" charset="0"/>
                              <a:ea typeface="Cambria Math" panose="02040503050406030204" pitchFamily="18" charset="0"/>
                            </a:rPr>
                            <m:t>+</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𝐾</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sSup>
                                <m:sSupPr>
                                  <m:ctrlPr>
                                    <a:rPr lang="fr-FR" sz="1200" i="1">
                                      <a:latin typeface="Cambria Math" panose="02040503050406030204" pitchFamily="18" charset="0"/>
                                      <a:ea typeface="Cambria Math" panose="02040503050406030204" pitchFamily="18" charset="0"/>
                                    </a:rPr>
                                  </m:ctrlPr>
                                </m:sSupPr>
                                <m:e>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i="1">
                                      <a:latin typeface="Cambria Math" panose="02040503050406030204" pitchFamily="18" charset="0"/>
                                      <a:ea typeface="Cambria Math" panose="02040503050406030204" pitchFamily="18" charset="0"/>
                                    </a:rPr>
                                    <m:t>2</m:t>
                                  </m:r>
                                </m:sup>
                              </m:sSup>
                            </m:e>
                          </m:nary>
                        </m:e>
                      </m:nary>
                    </m:oMath>
                  </m:oMathPara>
                </a14:m>
                <a:endParaRPr lang="fr-FR" sz="1200" dirty="0">
                  <a:ea typeface="Cambria Math" panose="02040503050406030204" pitchFamily="18" charset="0"/>
                </a:endParaRPr>
              </a:p>
              <a:p>
                <a:pPr>
                  <a:buClr>
                    <a:srgbClr val="00ADC6"/>
                  </a:buClr>
                  <a:buSzPct val="144000"/>
                </a:pPr>
                <a:br>
                  <a:rPr lang="fr-FR" dirty="0">
                    <a:ea typeface="Cambria Math" panose="02040503050406030204" pitchFamily="18" charset="0"/>
                  </a:rPr>
                </a:br>
                <a:endParaRPr lang="en-FR"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65079" y="861884"/>
                <a:ext cx="8213842" cy="3895682"/>
              </a:xfrm>
              <a:prstGeom prst="rect">
                <a:avLst/>
              </a:prstGeom>
              <a:blipFill>
                <a:blip r:embed="rId2"/>
                <a:stretch>
                  <a:fillRect b="-9091"/>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82C159E2-5B19-C044-A4FB-822E894F5045}"/>
              </a:ext>
            </a:extLst>
          </p:cNvPr>
          <p:cNvSpPr txBox="1"/>
          <p:nvPr/>
        </p:nvSpPr>
        <p:spPr bwMode="auto">
          <a:xfrm>
            <a:off x="500253" y="4621437"/>
            <a:ext cx="42046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Paul H. 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and Brian D. Marx, </a:t>
            </a:r>
            <a:r>
              <a:rPr lang="fr-FR" sz="900" i="1" dirty="0">
                <a:solidFill>
                  <a:srgbClr val="404040"/>
                </a:solidFill>
                <a:latin typeface="+mj-lt"/>
                <a:cs typeface="Arial" pitchFamily="34" charset="0"/>
              </a:rPr>
              <a:t>Flexible </a:t>
            </a:r>
            <a:r>
              <a:rPr lang="fr-FR" sz="900" i="1" dirty="0" err="1">
                <a:solidFill>
                  <a:srgbClr val="404040"/>
                </a:solidFill>
                <a:latin typeface="+mj-lt"/>
                <a:cs typeface="Arial" pitchFamily="34" charset="0"/>
              </a:rPr>
              <a:t>Smoothing</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with</a:t>
            </a:r>
            <a:r>
              <a:rPr lang="fr-FR" sz="900" i="1" dirty="0">
                <a:solidFill>
                  <a:srgbClr val="404040"/>
                </a:solidFill>
                <a:latin typeface="+mj-lt"/>
                <a:cs typeface="Arial" pitchFamily="34" charset="0"/>
              </a:rPr>
              <a:t> B-Splines and Penalties</a:t>
            </a:r>
            <a:r>
              <a:rPr lang="fr-FR" sz="900" dirty="0">
                <a:solidFill>
                  <a:srgbClr val="404040"/>
                </a:solidFill>
                <a:latin typeface="+mj-lt"/>
                <a:cs typeface="Arial" pitchFamily="34" charset="0"/>
              </a:rPr>
              <a:t>, 1996</a:t>
            </a:r>
          </a:p>
        </p:txBody>
      </p:sp>
      <p:pic>
        <p:nvPicPr>
          <p:cNvPr id="14" name="Picture 13" descr="B-Splines">
            <a:extLst>
              <a:ext uri="{FF2B5EF4-FFF2-40B4-BE49-F238E27FC236}">
                <a16:creationId xmlns:a16="http://schemas.microsoft.com/office/drawing/2014/main" id="{0CC157FF-F43D-9548-AB41-8B4D9D6E9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138" y="1120457"/>
            <a:ext cx="4961584" cy="1104920"/>
          </a:xfrm>
          <a:prstGeom prst="rect">
            <a:avLst/>
          </a:prstGeom>
        </p:spPr>
      </p:pic>
    </p:spTree>
    <p:extLst>
      <p:ext uri="{BB962C8B-B14F-4D97-AF65-F5344CB8AC3E}">
        <p14:creationId xmlns:p14="http://schemas.microsoft.com/office/powerpoint/2010/main" val="342336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des données</a:t>
            </a:r>
          </a:p>
        </p:txBody>
      </p:sp>
    </p:spTree>
    <p:extLst>
      <p:ext uri="{BB962C8B-B14F-4D97-AF65-F5344CB8AC3E}">
        <p14:creationId xmlns:p14="http://schemas.microsoft.com/office/powerpoint/2010/main" val="5929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Taux de mortalité fittés</a:t>
            </a: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18" y="1455344"/>
            <a:ext cx="596317" cy="596317"/>
          </a:xfrm>
          <a:prstGeom prst="rect">
            <a:avLst/>
          </a:prstGeom>
        </p:spPr>
      </p:pic>
      <p:pic>
        <p:nvPicPr>
          <p:cNvPr id="2" name="Picture 1">
            <a:extLst>
              <a:ext uri="{FF2B5EF4-FFF2-40B4-BE49-F238E27FC236}">
                <a16:creationId xmlns:a16="http://schemas.microsoft.com/office/drawing/2014/main" id="{12DBFE0A-FB92-6646-8BEB-B4C811AF5BB7}"/>
              </a:ext>
            </a:extLst>
          </p:cNvPr>
          <p:cNvPicPr>
            <a:picLocks noChangeAspect="1"/>
          </p:cNvPicPr>
          <p:nvPr/>
        </p:nvPicPr>
        <p:blipFill>
          <a:blip r:embed="rId4"/>
          <a:stretch>
            <a:fillRect/>
          </a:stretch>
        </p:blipFill>
        <p:spPr>
          <a:xfrm>
            <a:off x="3333508" y="2928490"/>
            <a:ext cx="5388212" cy="1688429"/>
          </a:xfrm>
          <a:prstGeom prst="rect">
            <a:avLst/>
          </a:prstGeom>
        </p:spPr>
      </p:pic>
      <p:pic>
        <p:nvPicPr>
          <p:cNvPr id="12" name="Picture 11">
            <a:extLst>
              <a:ext uri="{FF2B5EF4-FFF2-40B4-BE49-F238E27FC236}">
                <a16:creationId xmlns:a16="http://schemas.microsoft.com/office/drawing/2014/main" id="{2D300B5F-E8A2-354B-9330-AB297E77F554}"/>
              </a:ext>
            </a:extLst>
          </p:cNvPr>
          <p:cNvPicPr>
            <a:picLocks noChangeAspect="1"/>
          </p:cNvPicPr>
          <p:nvPr/>
        </p:nvPicPr>
        <p:blipFill>
          <a:blip r:embed="rId5"/>
          <a:stretch>
            <a:fillRect/>
          </a:stretch>
        </p:blipFill>
        <p:spPr>
          <a:xfrm>
            <a:off x="3333507" y="870155"/>
            <a:ext cx="5391587" cy="1803117"/>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28AED721-66A8-894C-94FE-E24F14435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872" y="3517764"/>
            <a:ext cx="563791" cy="563791"/>
          </a:xfrm>
          <a:prstGeom prst="rect">
            <a:avLst/>
          </a:prstGeom>
        </p:spPr>
      </p:pic>
      <p:sp>
        <p:nvSpPr>
          <p:cNvPr id="15" name="TextBox 14">
            <a:extLst>
              <a:ext uri="{FF2B5EF4-FFF2-40B4-BE49-F238E27FC236}">
                <a16:creationId xmlns:a16="http://schemas.microsoft.com/office/drawing/2014/main" id="{02F88FBB-E71A-2F4B-8DB5-A5E3E9677709}"/>
              </a:ext>
            </a:extLst>
          </p:cNvPr>
          <p:cNvSpPr txBox="1"/>
          <p:nvPr/>
        </p:nvSpPr>
        <p:spPr bwMode="auto">
          <a:xfrm>
            <a:off x="476786" y="1261061"/>
            <a:ext cx="163346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FRANCE</a:t>
            </a:r>
          </a:p>
          <a:p>
            <a:pPr eaLnBrk="1" hangingPunct="1"/>
            <a:r>
              <a:rPr lang="fr-FR" sz="2800" b="1" dirty="0">
                <a:solidFill>
                  <a:srgbClr val="9FD9B4"/>
                </a:solidFill>
                <a:latin typeface="+mj-lt"/>
                <a:cs typeface="Arial" pitchFamily="34" charset="0"/>
              </a:rPr>
              <a:t>1960-1990</a:t>
            </a:r>
          </a:p>
        </p:txBody>
      </p:sp>
      <p:sp>
        <p:nvSpPr>
          <p:cNvPr id="18" name="TextBox 17">
            <a:extLst>
              <a:ext uri="{FF2B5EF4-FFF2-40B4-BE49-F238E27FC236}">
                <a16:creationId xmlns:a16="http://schemas.microsoft.com/office/drawing/2014/main" id="{1B1DEB8F-10F9-8542-A665-F1B61C4FE17A}"/>
              </a:ext>
            </a:extLst>
          </p:cNvPr>
          <p:cNvSpPr txBox="1"/>
          <p:nvPr/>
        </p:nvSpPr>
        <p:spPr bwMode="auto">
          <a:xfrm>
            <a:off x="594606" y="3311039"/>
            <a:ext cx="13978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CHILI</a:t>
            </a:r>
          </a:p>
          <a:p>
            <a:pPr algn="ctr" eaLnBrk="1" hangingPunct="1"/>
            <a:r>
              <a:rPr lang="fr-FR" sz="2400" b="1" dirty="0">
                <a:solidFill>
                  <a:srgbClr val="9FD9B4"/>
                </a:solidFill>
                <a:latin typeface="+mj-lt"/>
                <a:cs typeface="Arial" pitchFamily="34" charset="0"/>
              </a:rPr>
              <a:t>1992-2007</a:t>
            </a:r>
          </a:p>
        </p:txBody>
      </p:sp>
      <p:sp>
        <p:nvSpPr>
          <p:cNvPr id="5" name="TextBox 4">
            <a:extLst>
              <a:ext uri="{FF2B5EF4-FFF2-40B4-BE49-F238E27FC236}">
                <a16:creationId xmlns:a16="http://schemas.microsoft.com/office/drawing/2014/main" id="{1688DCB6-8FE9-DB49-8300-2D29A403C419}"/>
              </a:ext>
            </a:extLst>
          </p:cNvPr>
          <p:cNvSpPr txBox="1"/>
          <p:nvPr/>
        </p:nvSpPr>
        <p:spPr bwMode="auto">
          <a:xfrm>
            <a:off x="304800" y="4672891"/>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800" i="1" dirty="0">
                <a:solidFill>
                  <a:schemeClr val="tx1">
                    <a:lumMod val="50000"/>
                    <a:lumOff val="50000"/>
                  </a:schemeClr>
                </a:solidFill>
                <a:latin typeface="+mj-lt"/>
                <a:cs typeface="Arial" pitchFamily="34" charset="0"/>
              </a:rPr>
              <a:t>Données HMD</a:t>
            </a:r>
          </a:p>
        </p:txBody>
      </p:sp>
    </p:spTree>
    <p:extLst>
      <p:ext uri="{BB962C8B-B14F-4D97-AF65-F5344CB8AC3E}">
        <p14:creationId xmlns:p14="http://schemas.microsoft.com/office/powerpoint/2010/main" val="223366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3</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Décomposition</a:t>
            </a:r>
          </a:p>
        </p:txBody>
      </p:sp>
    </p:spTree>
    <p:extLst>
      <p:ext uri="{BB962C8B-B14F-4D97-AF65-F5344CB8AC3E}">
        <p14:creationId xmlns:p14="http://schemas.microsoft.com/office/powerpoint/2010/main" val="1054417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14867" y="1386318"/>
            <a:ext cx="1837267"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Sur le graphique : </a:t>
            </a:r>
          </a:p>
          <a:p>
            <a:pPr algn="just" eaLnBrk="1" hangingPunct="1"/>
            <a:r>
              <a:rPr lang="fr-FR" sz="1100" dirty="0">
                <a:solidFill>
                  <a:srgbClr val="404040"/>
                </a:solidFill>
                <a:latin typeface="+mj-lt"/>
                <a:cs typeface="Arial" pitchFamily="34" charset="0"/>
              </a:rPr>
              <a:t>Décomposition des taux de mortalité en composantes.  Les trois composantes sont représentées en Bleu, Vert et Rouge. La somme des trois composantes est représentée par la courbe violette. </a:t>
            </a:r>
          </a:p>
          <a:p>
            <a:pPr algn="just" eaLnBrk="1" hangingPunct="1"/>
            <a:endParaRPr lang="fr-FR" sz="1100" dirty="0">
              <a:solidFill>
                <a:srgbClr val="404040"/>
              </a:solidFill>
              <a:latin typeface="+mj-lt"/>
              <a:cs typeface="Arial" pitchFamily="34" charset="0"/>
            </a:endParaRPr>
          </a:p>
          <a:p>
            <a:pPr algn="just" eaLnBrk="1" hangingPunct="1"/>
            <a:r>
              <a:rPr lang="fr-FR" sz="1100" dirty="0">
                <a:solidFill>
                  <a:srgbClr val="404040"/>
                </a:solidFill>
                <a:latin typeface="+mj-lt"/>
                <a:cs typeface="Arial" pitchFamily="34" charset="0"/>
              </a:rPr>
              <a:t>Les courbes sont représentées en 1996 et en 2000. </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9" name="Picture 8">
            <a:extLst>
              <a:ext uri="{FF2B5EF4-FFF2-40B4-BE49-F238E27FC236}">
                <a16:creationId xmlns:a16="http://schemas.microsoft.com/office/drawing/2014/main" id="{A4CF9009-E7A2-A040-B1DF-EE8931425CF9}"/>
              </a:ext>
            </a:extLst>
          </p:cNvPr>
          <p:cNvPicPr>
            <a:picLocks noChangeAspect="1"/>
          </p:cNvPicPr>
          <p:nvPr/>
        </p:nvPicPr>
        <p:blipFill>
          <a:blip r:embed="rId2"/>
          <a:stretch>
            <a:fillRect/>
          </a:stretch>
        </p:blipFill>
        <p:spPr>
          <a:xfrm>
            <a:off x="2514600" y="612173"/>
            <a:ext cx="6350000" cy="3810000"/>
          </a:xfrm>
          <a:prstGeom prst="rect">
            <a:avLst/>
          </a:prstGeom>
        </p:spPr>
      </p:pic>
    </p:spTree>
    <p:extLst>
      <p:ext uri="{BB962C8B-B14F-4D97-AF65-F5344CB8AC3E}">
        <p14:creationId xmlns:p14="http://schemas.microsoft.com/office/powerpoint/2010/main" val="214610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23333" y="1927846"/>
            <a:ext cx="166063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Entre 2000 et 2007 : </a:t>
            </a:r>
          </a:p>
          <a:p>
            <a:pPr algn="just" eaLnBrk="1" hangingPunct="1"/>
            <a:r>
              <a:rPr lang="fr-FR" sz="1100" dirty="0">
                <a:solidFill>
                  <a:schemeClr val="tx1">
                    <a:lumMod val="65000"/>
                    <a:lumOff val="35000"/>
                  </a:schemeClr>
                </a:solidFill>
                <a:latin typeface="+mj-lt"/>
                <a:cs typeface="Arial" pitchFamily="34" charset="0"/>
              </a:rPr>
              <a:t>La forme de la bosse des accidents à changé et la variation de mortalité infantile a diminué.</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12" name="Picture 11">
            <a:extLst>
              <a:ext uri="{FF2B5EF4-FFF2-40B4-BE49-F238E27FC236}">
                <a16:creationId xmlns:a16="http://schemas.microsoft.com/office/drawing/2014/main" id="{B2C93BE7-5476-B74E-BA78-C8A713655B38}"/>
              </a:ext>
            </a:extLst>
          </p:cNvPr>
          <p:cNvPicPr>
            <a:picLocks noChangeAspect="1"/>
          </p:cNvPicPr>
          <p:nvPr/>
        </p:nvPicPr>
        <p:blipFill>
          <a:blip r:embed="rId2"/>
          <a:stretch>
            <a:fillRect/>
          </a:stretch>
        </p:blipFill>
        <p:spPr>
          <a:xfrm>
            <a:off x="2514600" y="609828"/>
            <a:ext cx="6350000" cy="3810000"/>
          </a:xfrm>
          <a:prstGeom prst="rect">
            <a:avLst/>
          </a:prstGeom>
        </p:spPr>
      </p:pic>
    </p:spTree>
    <p:extLst>
      <p:ext uri="{BB962C8B-B14F-4D97-AF65-F5344CB8AC3E}">
        <p14:creationId xmlns:p14="http://schemas.microsoft.com/office/powerpoint/2010/main" val="2977748599"/>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11932</TotalTime>
  <Words>591</Words>
  <Application>Microsoft Macintosh PowerPoint</Application>
  <PresentationFormat>On-screen Show (16:9)</PresentationFormat>
  <Paragraphs>82</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Cambria Math</vt:lpstr>
      <vt:lpstr>Source Sans Pro</vt:lpstr>
      <vt:lpstr>Axa</vt:lpstr>
      <vt:lpstr>Sums of Smooth Exponentials</vt:lpstr>
      <vt:lpstr>PowerPoint Presentation</vt:lpstr>
      <vt:lpstr>Model</vt:lpstr>
      <vt:lpstr>Model</vt:lpstr>
      <vt:lpstr>PowerPoint Presentation</vt:lpstr>
      <vt:lpstr>Fit des données</vt:lpstr>
      <vt:lpstr>PowerPoint Presentation</vt:lpstr>
      <vt:lpstr>Décomposition</vt:lpstr>
      <vt:lpstr>Décomposition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464</cp:revision>
  <cp:lastPrinted>2017-05-30T12:53:36Z</cp:lastPrinted>
  <dcterms:created xsi:type="dcterms:W3CDTF">2017-04-27T07:38:04Z</dcterms:created>
  <dcterms:modified xsi:type="dcterms:W3CDTF">2020-06-19T21:33:15Z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